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4"/>
  </p:notesMasterIdLst>
  <p:handoutMasterIdLst>
    <p:handoutMasterId r:id="rId105"/>
  </p:handoutMasterIdLst>
  <p:sldIdLst>
    <p:sldId id="313" r:id="rId2"/>
    <p:sldId id="346" r:id="rId3"/>
    <p:sldId id="352" r:id="rId4"/>
    <p:sldId id="353" r:id="rId5"/>
    <p:sldId id="349" r:id="rId6"/>
    <p:sldId id="351" r:id="rId7"/>
    <p:sldId id="350" r:id="rId8"/>
    <p:sldId id="348" r:id="rId9"/>
    <p:sldId id="347" r:id="rId10"/>
    <p:sldId id="328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9" r:id="rId25"/>
    <p:sldId id="330" r:id="rId26"/>
    <p:sldId id="331" r:id="rId27"/>
    <p:sldId id="327" r:id="rId28"/>
    <p:sldId id="332" r:id="rId29"/>
    <p:sldId id="334" r:id="rId30"/>
    <p:sldId id="333" r:id="rId31"/>
    <p:sldId id="335" r:id="rId32"/>
    <p:sldId id="267" r:id="rId33"/>
    <p:sldId id="312" r:id="rId34"/>
    <p:sldId id="337" r:id="rId35"/>
    <p:sldId id="256" r:id="rId36"/>
    <p:sldId id="336" r:id="rId37"/>
    <p:sldId id="257" r:id="rId38"/>
    <p:sldId id="260" r:id="rId39"/>
    <p:sldId id="269" r:id="rId40"/>
    <p:sldId id="262" r:id="rId41"/>
    <p:sldId id="258" r:id="rId42"/>
    <p:sldId id="268" r:id="rId43"/>
    <p:sldId id="354" r:id="rId44"/>
    <p:sldId id="355" r:id="rId45"/>
    <p:sldId id="356" r:id="rId46"/>
    <p:sldId id="357" r:id="rId47"/>
    <p:sldId id="264" r:id="rId48"/>
    <p:sldId id="263" r:id="rId49"/>
    <p:sldId id="261" r:id="rId50"/>
    <p:sldId id="266" r:id="rId51"/>
    <p:sldId id="265" r:id="rId52"/>
    <p:sldId id="259" r:id="rId53"/>
    <p:sldId id="271" r:id="rId54"/>
    <p:sldId id="270" r:id="rId55"/>
    <p:sldId id="272" r:id="rId56"/>
    <p:sldId id="273" r:id="rId57"/>
    <p:sldId id="274" r:id="rId58"/>
    <p:sldId id="275" r:id="rId59"/>
    <p:sldId id="276" r:id="rId60"/>
    <p:sldId id="277" r:id="rId61"/>
    <p:sldId id="278" r:id="rId62"/>
    <p:sldId id="279" r:id="rId63"/>
    <p:sldId id="280" r:id="rId64"/>
    <p:sldId id="281" r:id="rId65"/>
    <p:sldId id="282" r:id="rId66"/>
    <p:sldId id="283" r:id="rId67"/>
    <p:sldId id="284" r:id="rId68"/>
    <p:sldId id="285" r:id="rId69"/>
    <p:sldId id="286" r:id="rId70"/>
    <p:sldId id="287" r:id="rId71"/>
    <p:sldId id="288" r:id="rId72"/>
    <p:sldId id="289" r:id="rId73"/>
    <p:sldId id="290" r:id="rId74"/>
    <p:sldId id="291" r:id="rId75"/>
    <p:sldId id="292" r:id="rId76"/>
    <p:sldId id="293" r:id="rId77"/>
    <p:sldId id="294" r:id="rId78"/>
    <p:sldId id="295" r:id="rId79"/>
    <p:sldId id="296" r:id="rId80"/>
    <p:sldId id="297" r:id="rId81"/>
    <p:sldId id="304" r:id="rId82"/>
    <p:sldId id="298" r:id="rId83"/>
    <p:sldId id="299" r:id="rId84"/>
    <p:sldId id="300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01" r:id="rId94"/>
    <p:sldId id="302" r:id="rId95"/>
    <p:sldId id="311" r:id="rId96"/>
    <p:sldId id="303" r:id="rId97"/>
    <p:sldId id="305" r:id="rId98"/>
    <p:sldId id="306" r:id="rId99"/>
    <p:sldId id="307" r:id="rId100"/>
    <p:sldId id="308" r:id="rId101"/>
    <p:sldId id="309" r:id="rId102"/>
    <p:sldId id="310" r:id="rId10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5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notesMaster" Target="notesMasters/notesMaster1.xml"/><Relationship Id="rId105" Type="http://schemas.openxmlformats.org/officeDocument/2006/relationships/handoutMaster" Target="handoutMasters/handoutMaster1.xml"/><Relationship Id="rId106" Type="http://schemas.openxmlformats.org/officeDocument/2006/relationships/printerSettings" Target="printerSettings/printerSettings1.bin"/><Relationship Id="rId10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viewProps" Target="viewProps.xml"/><Relationship Id="rId109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ableStyles" Target="tableStyle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DEAA4-ED68-4E0E-8F13-87CE52D0125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B2B60-6CD1-41F0-A1BE-7213B25B1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85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BD2DB-FCCC-4B66-B6F5-2D28535B3889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B4A11-CFE8-4ADF-81B9-A0D53F02C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4A11-CFE8-4ADF-81B9-A0D53F02CF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12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B4A11-CFE8-4ADF-81B9-A0D53F02CF8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1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73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29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1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475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5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37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87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6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12351-7CBB-4FAE-BD22-4931CD526E7C}" type="datetimeFigureOut">
              <a:rPr lang="en-US" smtClean="0"/>
              <a:t>19-02-20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E6825-5DD7-499D-88A2-19DBA8540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3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rorr-isageek.com/is-lego-gender-biased/" TargetMode="Externa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Relationship Id="rId3" Type="http://schemas.openxmlformats.org/officeDocument/2006/relationships/hyperlink" Target="https://www.youtube.com/watch?v=Tpyg9Q9AjiQ&amp;feature=youtu.be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dHvH2noS8U" TargetMode="External"/><Relationship Id="rId4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rsRjQDrDnY8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gi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>
              <a:latin typeface="Bauhaus 93" panose="04030905020B02020C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71" y="1407850"/>
            <a:ext cx="7379788" cy="5104710"/>
          </a:xfrm>
        </p:spPr>
      </p:pic>
    </p:spTree>
    <p:extLst>
      <p:ext uri="{BB962C8B-B14F-4D97-AF65-F5344CB8AC3E}">
        <p14:creationId xmlns:p14="http://schemas.microsoft.com/office/powerpoint/2010/main" val="3456524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find every </a:t>
            </a:r>
            <a:r>
              <a:rPr lang="en-US" dirty="0"/>
              <a:t>n</a:t>
            </a:r>
            <a:r>
              <a:rPr lang="en-US" dirty="0" smtClean="0"/>
              <a:t>umber between 1-20 only using four 4s and any operation?</a:t>
            </a:r>
            <a:endParaRPr lang="en-US" dirty="0"/>
          </a:p>
        </p:txBody>
      </p:sp>
      <p:pic>
        <p:nvPicPr>
          <p:cNvPr id="5" name="Picture 4" descr="Screen Shot 2019-02-17 at 6.30.3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088" y="2810402"/>
            <a:ext cx="2300945" cy="268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74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 descr="multiplication-grid-with-missing-label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0" r="6960"/>
          <a:stretch>
            <a:fillRect/>
          </a:stretch>
        </p:blipFill>
        <p:spPr>
          <a:xfrm>
            <a:off x="587172" y="1721750"/>
            <a:ext cx="10766628" cy="4455213"/>
          </a:xfrm>
        </p:spPr>
      </p:pic>
      <p:sp>
        <p:nvSpPr>
          <p:cNvPr id="5" name="TextBox 4"/>
          <p:cNvSpPr txBox="1"/>
          <p:nvPr/>
        </p:nvSpPr>
        <p:spPr>
          <a:xfrm>
            <a:off x="989159" y="1416475"/>
            <a:ext cx="496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mathsbot.com</a:t>
            </a:r>
            <a:r>
              <a:rPr lang="en-US" dirty="0"/>
              <a:t>/starters/</a:t>
            </a:r>
            <a:r>
              <a:rPr lang="en-US" dirty="0" err="1"/>
              <a:t>multiplicationGrids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1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5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 descr="Roll-Up-The-Rim-Canada-150-3-Act-Math-Task.003-Act-1-Scene-2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86" r="-178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98727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 descr="Roll-Up-The-Rim-Canada-150-3-Act-Math-Task.014-Act-3-Screenshot-of-Winners-and-Losers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86" r="-178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754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 descr="Roll-Up-The-Rim-Canada-150-3-Act-Math-Task.014-Sequel-Act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34" r="-40734"/>
          <a:stretch>
            <a:fillRect/>
          </a:stretch>
        </p:blipFill>
        <p:spPr>
          <a:xfrm>
            <a:off x="838200" y="1740958"/>
            <a:ext cx="10515600" cy="4351338"/>
          </a:xfrm>
        </p:spPr>
      </p:pic>
    </p:spTree>
    <p:extLst>
      <p:ext uri="{BB962C8B-B14F-4D97-AF65-F5344CB8AC3E}">
        <p14:creationId xmlns:p14="http://schemas.microsoft.com/office/powerpoint/2010/main" val="2792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 descr="Roll-Up-The-Rim-Canada-150-3-Act-Math-Task.015-Sequel-Act-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34" r="-407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080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116"/>
            <a:ext cx="10515600" cy="1325563"/>
          </a:xfrm>
        </p:spPr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412" y="1056333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http://mrorr-isageek.com/is-lego-gender-biased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/>
              <a:t>http://</a:t>
            </a:r>
            <a:r>
              <a:rPr lang="en-US" dirty="0" err="1"/>
              <a:t>www.toysrus.ca</a:t>
            </a:r>
            <a:r>
              <a:rPr lang="en-US" dirty="0"/>
              <a:t>/family/</a:t>
            </a:r>
            <a:r>
              <a:rPr lang="en-US" dirty="0" err="1"/>
              <a:t>index.jsp?categoryId</a:t>
            </a:r>
            <a:r>
              <a:rPr lang="en-US" dirty="0"/>
              <a:t>=12459284</a:t>
            </a:r>
          </a:p>
        </p:txBody>
      </p:sp>
      <p:pic>
        <p:nvPicPr>
          <p:cNvPr id="4" name="Picture 3" descr="Screen-Shot-2015-02-23-at-3.32.32-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63" y="2245222"/>
            <a:ext cx="5739567" cy="430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4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28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" y="1229360"/>
            <a:ext cx="11541760" cy="5740400"/>
          </a:xfrm>
        </p:spPr>
        <p:txBody>
          <a:bodyPr>
            <a:normAutofit fontScale="70000" lnSpcReduction="20000"/>
          </a:bodyPr>
          <a:lstStyle/>
          <a:p>
            <a:r>
              <a:rPr lang="en-US" i="1" dirty="0"/>
              <a:t>Why do you think that?</a:t>
            </a:r>
          </a:p>
          <a:p>
            <a:r>
              <a:rPr lang="en-US" i="1" dirty="0" smtClean="0"/>
              <a:t>Why </a:t>
            </a:r>
            <a:r>
              <a:rPr lang="en-US" i="1" dirty="0"/>
              <a:t>do you think that you cannot write number sentences that look like that?</a:t>
            </a:r>
          </a:p>
          <a:p>
            <a:r>
              <a:rPr lang="en-US" i="1" dirty="0" smtClean="0"/>
              <a:t>Do you agree or disagree with Student A? Why?</a:t>
            </a:r>
          </a:p>
          <a:p>
            <a:r>
              <a:rPr lang="en-US" dirty="0"/>
              <a:t>Thank you for sharing.</a:t>
            </a:r>
          </a:p>
          <a:p>
            <a:r>
              <a:rPr lang="en-US" dirty="0"/>
              <a:t>Please let me know if I’m not rephrasing you correctly. (I'm only rephrasing when I have trouble hearing the student.)</a:t>
            </a:r>
          </a:p>
          <a:p>
            <a:r>
              <a:rPr lang="en-US" dirty="0"/>
              <a:t>I want to make sure we’re writing down your thinking correctly, please slow down and tell us more about this step.</a:t>
            </a:r>
          </a:p>
          <a:p>
            <a:r>
              <a:rPr lang="en-US" dirty="0"/>
              <a:t>I’m not worried about the correct answer right now, I’m just interested in how you thought about the problem.</a:t>
            </a:r>
          </a:p>
          <a:p>
            <a:r>
              <a:rPr lang="en-US" dirty="0"/>
              <a:t>Your sharing of how you arrived at the incorrect answer is really important — I think we learn a lot from our mistakes, and as you can see, you weren't the only one who thought about it that way.</a:t>
            </a:r>
          </a:p>
          <a:p>
            <a:r>
              <a:rPr lang="en-US" dirty="0"/>
              <a:t>Did you change your mind or question your strategy after you talk with your neighbor?</a:t>
            </a:r>
          </a:p>
          <a:p>
            <a:r>
              <a:rPr lang="en-US" dirty="0"/>
              <a:t>Who did the problem differently than the 3 people whom I called on to share?</a:t>
            </a:r>
          </a:p>
          <a:p>
            <a:r>
              <a:rPr lang="en-US" dirty="0"/>
              <a:t>I really appreciate how you questioned [and responded to] _____’s sharing.</a:t>
            </a:r>
          </a:p>
          <a:p>
            <a:r>
              <a:rPr lang="en-US" dirty="0"/>
              <a:t>I know it’s kind of tough to articulate your thinking. That’s okay. Take your time.</a:t>
            </a:r>
          </a:p>
          <a:p>
            <a:r>
              <a:rPr lang="en-US" dirty="0"/>
              <a:t>Math teachers sometimes get it wrong too</a:t>
            </a:r>
          </a:p>
          <a:p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732745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58" y="2786687"/>
            <a:ext cx="6868484" cy="2429214"/>
          </a:xfrm>
        </p:spPr>
      </p:pic>
    </p:spTree>
    <p:extLst>
      <p:ext uri="{BB962C8B-B14F-4D97-AF65-F5344CB8AC3E}">
        <p14:creationId xmlns:p14="http://schemas.microsoft.com/office/powerpoint/2010/main" val="820245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6" b="2413"/>
          <a:stretch/>
        </p:blipFill>
        <p:spPr>
          <a:xfrm>
            <a:off x="2042160" y="1300481"/>
            <a:ext cx="6958895" cy="5334000"/>
          </a:xfrm>
        </p:spPr>
      </p:pic>
    </p:spTree>
    <p:extLst>
      <p:ext uri="{BB962C8B-B14F-4D97-AF65-F5344CB8AC3E}">
        <p14:creationId xmlns:p14="http://schemas.microsoft.com/office/powerpoint/2010/main" val="1441063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84 – </a:t>
            </a:r>
            <a:r>
              <a:rPr lang="en-US" dirty="0" smtClean="0"/>
              <a:t>59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42 – </a:t>
            </a:r>
            <a:r>
              <a:rPr lang="en-US" dirty="0" smtClean="0"/>
              <a:t>19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50 – 28</a:t>
            </a:r>
          </a:p>
        </p:txBody>
      </p:sp>
    </p:spTree>
    <p:extLst>
      <p:ext uri="{BB962C8B-B14F-4D97-AF65-F5344CB8AC3E}">
        <p14:creationId xmlns:p14="http://schemas.microsoft.com/office/powerpoint/2010/main" val="3317483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3.63 – </a:t>
            </a:r>
            <a:r>
              <a:rPr lang="en-US" dirty="0" smtClean="0"/>
              <a:t>1.95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3.6 – 1.95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3.63 – 1.9</a:t>
            </a:r>
          </a:p>
        </p:txBody>
      </p:sp>
    </p:spTree>
    <p:extLst>
      <p:ext uri="{BB962C8B-B14F-4D97-AF65-F5344CB8AC3E}">
        <p14:creationId xmlns:p14="http://schemas.microsoft.com/office/powerpoint/2010/main" val="230423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=""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−1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=""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−2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=""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−1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1301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/>
              <a:t>It takes a machine 12 minutes to fill 200 bottles of soda. At this rate, how many minutes will </a:t>
            </a:r>
            <a:r>
              <a:rPr lang="en-US" sz="5400" dirty="0" smtClean="0"/>
              <a:t>it take </a:t>
            </a:r>
            <a:r>
              <a:rPr lang="en-US" sz="5400" dirty="0"/>
              <a:t>the machine to fill 500 bottles of soda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5714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138680" cy="4351338"/>
          </a:xfrm>
        </p:spPr>
        <p:txBody>
          <a:bodyPr>
            <a:normAutofit/>
          </a:bodyPr>
          <a:lstStyle/>
          <a:p>
            <a:r>
              <a:rPr lang="en-US" dirty="0"/>
              <a:t>245 ÷ </a:t>
            </a:r>
            <a:r>
              <a:rPr lang="en-US" dirty="0" smtClean="0"/>
              <a:t>7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829 ÷ </a:t>
            </a:r>
            <a:r>
              <a:rPr lang="en-US" dirty="0" smtClean="0"/>
              <a:t>9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1 </a:t>
            </a:r>
            <a:r>
              <a:rPr lang="en-US" dirty="0"/>
              <a:t>1/2 ÷ </a:t>
            </a:r>
            <a:r>
              <a:rPr lang="en-US" dirty="0" smtClean="0"/>
              <a:t>¼</a:t>
            </a:r>
          </a:p>
          <a:p>
            <a:endParaRPr lang="en-US" dirty="0"/>
          </a:p>
          <a:p>
            <a:r>
              <a:rPr lang="en-US" dirty="0"/>
              <a:t>0.45 ÷ </a:t>
            </a:r>
            <a:r>
              <a:rPr lang="en-US" dirty="0" smtClean="0"/>
              <a:t>0.3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20080" y="1473200"/>
            <a:ext cx="29260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 6/8 ÷ 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 2/3 ÷ 1.6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48 ÷ 1.2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2.4 ÷ 1/5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16,000 ÷ 2,000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4220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037080" cy="4351338"/>
          </a:xfrm>
        </p:spPr>
        <p:txBody>
          <a:bodyPr>
            <a:normAutofit/>
          </a:bodyPr>
          <a:lstStyle/>
          <a:p>
            <a:r>
              <a:rPr lang="en-US" dirty="0"/>
              <a:t>1 – 3/5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1/4 </a:t>
            </a:r>
            <a:r>
              <a:rPr lang="en-US" dirty="0"/>
              <a:t>+ </a:t>
            </a:r>
            <a:r>
              <a:rPr lang="en-US" dirty="0" smtClean="0"/>
              <a:t>½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4/6 – </a:t>
            </a:r>
            <a:r>
              <a:rPr lang="en-US" dirty="0" smtClean="0"/>
              <a:t>1/3</a:t>
            </a:r>
          </a:p>
          <a:p>
            <a:endParaRPr lang="en-US" dirty="0"/>
          </a:p>
          <a:p>
            <a:r>
              <a:rPr lang="en-US" dirty="0"/>
              <a:t>3/4 + 1/2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62400" y="1825625"/>
            <a:ext cx="22255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 smtClean="0"/>
              <a:t>1  3/4 + ½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 1/4 + 2/4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4/6 – 1/3</a:t>
            </a:r>
          </a:p>
          <a:p>
            <a:r>
              <a:rPr lang="en-US" sz="2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3/12 + 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 5/8 – 1/2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90823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-98 + (-97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- 27 - (-63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100 </a:t>
            </a:r>
            <a:r>
              <a:rPr lang="en-US" dirty="0"/>
              <a:t>+ (- 49)</a:t>
            </a:r>
          </a:p>
        </p:txBody>
      </p:sp>
    </p:spTree>
    <p:extLst>
      <p:ext uri="{BB962C8B-B14F-4D97-AF65-F5344CB8AC3E}">
        <p14:creationId xmlns:p14="http://schemas.microsoft.com/office/powerpoint/2010/main" val="267539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Greater than, less than, or equal to? 89 + 15 </a:t>
            </a:r>
            <a:r>
              <a:rPr lang="en-US" dirty="0" smtClean="0"/>
              <a:t>􀂆􀀃85 </a:t>
            </a:r>
            <a:r>
              <a:rPr lang="en-US" dirty="0"/>
              <a:t>+ </a:t>
            </a:r>
            <a:r>
              <a:rPr lang="en-US" dirty="0" smtClean="0"/>
              <a:t>19</a:t>
            </a:r>
          </a:p>
          <a:p>
            <a:endParaRPr lang="en-US" dirty="0"/>
          </a:p>
          <a:p>
            <a:r>
              <a:rPr lang="en-US" dirty="0"/>
              <a:t>Greater than, less than, or equal to? 89 x 15 􀂆􀀃85 x </a:t>
            </a:r>
            <a:r>
              <a:rPr lang="en-US" dirty="0" smtClean="0"/>
              <a:t>19</a:t>
            </a:r>
          </a:p>
          <a:p>
            <a:endParaRPr lang="en-US" dirty="0"/>
          </a:p>
          <a:p>
            <a:r>
              <a:rPr lang="en-US" dirty="0"/>
              <a:t>Greater than, less than, or equal to? 16 x 38 􀂆􀀃18 x </a:t>
            </a:r>
            <a:r>
              <a:rPr lang="en-US" dirty="0" smtClean="0"/>
              <a:t>36</a:t>
            </a:r>
          </a:p>
          <a:p>
            <a:endParaRPr lang="en-US" dirty="0"/>
          </a:p>
          <a:p>
            <a:r>
              <a:rPr lang="en-US" dirty="0"/>
              <a:t>Greater than, less than, or equal to? 32 x 18 􀂆􀀃38 x 12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538720" y="1899920"/>
            <a:ext cx="762000" cy="2844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538720" y="2952274"/>
            <a:ext cx="762000" cy="2844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538720" y="3930015"/>
            <a:ext cx="762000" cy="2844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538720" y="4982369"/>
            <a:ext cx="762000" cy="2844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28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08788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156 - 38 </a:t>
            </a:r>
            <a:endParaRPr lang="en-US" dirty="0" smtClean="0"/>
          </a:p>
          <a:p>
            <a:r>
              <a:rPr lang="en-US" dirty="0" smtClean="0"/>
              <a:t>62 </a:t>
            </a:r>
            <a:r>
              <a:rPr lang="en-US" dirty="0"/>
              <a:t>- 33 </a:t>
            </a:r>
            <a:endParaRPr lang="en-US" dirty="0" smtClean="0"/>
          </a:p>
          <a:p>
            <a:r>
              <a:rPr lang="en-US" dirty="0" smtClean="0"/>
              <a:t>100 </a:t>
            </a:r>
            <a:r>
              <a:rPr lang="en-US" dirty="0"/>
              <a:t>- 49</a:t>
            </a:r>
          </a:p>
          <a:p>
            <a:r>
              <a:rPr lang="en-US" dirty="0"/>
              <a:t>750 + 250 </a:t>
            </a:r>
            <a:endParaRPr lang="en-US" dirty="0" smtClean="0"/>
          </a:p>
          <a:p>
            <a:r>
              <a:rPr lang="en-US" dirty="0" smtClean="0"/>
              <a:t>372 </a:t>
            </a:r>
            <a:r>
              <a:rPr lang="en-US" dirty="0"/>
              <a:t>+ 98 </a:t>
            </a:r>
            <a:endParaRPr lang="en-US" dirty="0" smtClean="0"/>
          </a:p>
          <a:p>
            <a:r>
              <a:rPr lang="en-US" dirty="0" smtClean="0"/>
              <a:t>59 </a:t>
            </a:r>
            <a:r>
              <a:rPr lang="en-US" dirty="0"/>
              <a:t>+ 36</a:t>
            </a:r>
          </a:p>
          <a:p>
            <a:r>
              <a:rPr lang="en-US" dirty="0"/>
              <a:t>864 </a:t>
            </a:r>
            <a:r>
              <a:rPr lang="en-US" dirty="0" smtClean="0"/>
              <a:t>– 500</a:t>
            </a:r>
          </a:p>
          <a:p>
            <a:r>
              <a:rPr lang="en-US" dirty="0" smtClean="0"/>
              <a:t> </a:t>
            </a:r>
            <a:r>
              <a:rPr lang="en-US" dirty="0"/>
              <a:t>370 + 99 </a:t>
            </a:r>
            <a:endParaRPr lang="en-US" dirty="0" smtClean="0"/>
          </a:p>
          <a:p>
            <a:r>
              <a:rPr lang="en-US" dirty="0" smtClean="0"/>
              <a:t>855-56</a:t>
            </a:r>
            <a:endParaRPr lang="en-US" dirty="0"/>
          </a:p>
          <a:p>
            <a:r>
              <a:rPr lang="en-US" dirty="0"/>
              <a:t>104 – 39 </a:t>
            </a:r>
            <a:endParaRPr lang="en-US" dirty="0" smtClean="0"/>
          </a:p>
          <a:p>
            <a:r>
              <a:rPr lang="en-US" dirty="0" smtClean="0"/>
              <a:t>87 </a:t>
            </a:r>
            <a:r>
              <a:rPr lang="en-US" dirty="0"/>
              <a:t>+ </a:t>
            </a:r>
            <a:r>
              <a:rPr lang="en-US" dirty="0" smtClean="0"/>
              <a:t>49</a:t>
            </a:r>
          </a:p>
          <a:p>
            <a:r>
              <a:rPr lang="en-US" dirty="0" smtClean="0"/>
              <a:t> </a:t>
            </a:r>
            <a:r>
              <a:rPr lang="en-US" dirty="0"/>
              <a:t>58 – </a:t>
            </a:r>
            <a:r>
              <a:rPr lang="en-US" dirty="0" smtClean="0"/>
              <a:t>39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70400" y="1690688"/>
            <a:ext cx="325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91 </a:t>
            </a:r>
            <a:r>
              <a:rPr lang="en-US" sz="2800" dirty="0"/>
              <a:t>– 53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37 + 86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499 + 76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17 x 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25 x 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450 ÷ 45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20 x 4 x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15 x 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16 x 5</a:t>
            </a:r>
          </a:p>
        </p:txBody>
      </p:sp>
    </p:spTree>
    <p:extLst>
      <p:ext uri="{BB962C8B-B14F-4D97-AF65-F5344CB8AC3E}">
        <p14:creationId xmlns:p14="http://schemas.microsoft.com/office/powerpoint/2010/main" val="3667012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1" t="32209" r="14459" b="22575"/>
          <a:stretch/>
        </p:blipFill>
        <p:spPr>
          <a:xfrm>
            <a:off x="528320" y="1690688"/>
            <a:ext cx="11521440" cy="4334192"/>
          </a:xfrm>
        </p:spPr>
      </p:pic>
    </p:spTree>
    <p:extLst>
      <p:ext uri="{BB962C8B-B14F-4D97-AF65-F5344CB8AC3E}">
        <p14:creationId xmlns:p14="http://schemas.microsoft.com/office/powerpoint/2010/main" val="2657213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3134" r="18763" b="20839"/>
          <a:stretch/>
        </p:blipFill>
        <p:spPr>
          <a:xfrm>
            <a:off x="1351280" y="1690688"/>
            <a:ext cx="8922532" cy="443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t="20187" r="19287" b="15368"/>
          <a:stretch/>
        </p:blipFill>
        <p:spPr>
          <a:xfrm>
            <a:off x="1829299" y="1391920"/>
            <a:ext cx="8533402" cy="4988560"/>
          </a:xfrm>
        </p:spPr>
      </p:pic>
    </p:spTree>
    <p:extLst>
      <p:ext uri="{BB962C8B-B14F-4D97-AF65-F5344CB8AC3E}">
        <p14:creationId xmlns:p14="http://schemas.microsoft.com/office/powerpoint/2010/main" val="1664160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" t="16651" r="14686" b="6764"/>
          <a:stretch/>
        </p:blipFill>
        <p:spPr>
          <a:xfrm>
            <a:off x="838200" y="1213168"/>
            <a:ext cx="9779000" cy="53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41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Which two are closest? How do you know?</a:t>
            </a:r>
          </a:p>
          <a:p>
            <a:r>
              <a:rPr lang="en-US" dirty="0" smtClean="0"/>
              <a:t>How </a:t>
            </a:r>
            <a:r>
              <a:rPr lang="en-US" dirty="0"/>
              <a:t>did you think about the differences between the numbers?</a:t>
            </a:r>
          </a:p>
          <a:p>
            <a:r>
              <a:rPr lang="en-US" dirty="0" smtClean="0"/>
              <a:t> </a:t>
            </a:r>
            <a:r>
              <a:rPr lang="en-US" dirty="0"/>
              <a:t>How do you know [a number] is larger/smaller than [another number]?</a:t>
            </a:r>
          </a:p>
          <a:p>
            <a:r>
              <a:rPr lang="en-US" dirty="0" smtClean="0"/>
              <a:t>Which </a:t>
            </a:r>
            <a:r>
              <a:rPr lang="en-US" dirty="0"/>
              <a:t>is closer to [a number]? By how much? (e.g., Which of the 3 numbers is </a:t>
            </a:r>
            <a:r>
              <a:rPr lang="en-US" dirty="0" smtClean="0"/>
              <a:t>closest to </a:t>
            </a:r>
            <a:r>
              <a:rPr lang="en-US" dirty="0"/>
              <a:t>1.8?)</a:t>
            </a:r>
          </a:p>
          <a:p>
            <a:r>
              <a:rPr lang="en-US" dirty="0" smtClean="0"/>
              <a:t> </a:t>
            </a:r>
            <a:r>
              <a:rPr lang="en-US" dirty="0"/>
              <a:t>Name 3 numbers between [one of the numbers] and [one of the other numbers</a:t>
            </a:r>
            <a:r>
              <a:rPr lang="en-US" dirty="0" smtClean="0"/>
              <a:t>]. (e.g</a:t>
            </a:r>
            <a:r>
              <a:rPr lang="en-US" dirty="0"/>
              <a:t>., Name 3 numbers between 2.3 and 3.2.)</a:t>
            </a:r>
          </a:p>
          <a:p>
            <a:r>
              <a:rPr lang="en-US" dirty="0" smtClean="0"/>
              <a:t>How </a:t>
            </a:r>
            <a:r>
              <a:rPr lang="en-US" dirty="0"/>
              <a:t>do you know [a number] is between the 2 numbers we named? Which number is it</a:t>
            </a:r>
          </a:p>
          <a:p>
            <a:r>
              <a:rPr lang="en-US" dirty="0"/>
              <a:t>closer to? How do you know?</a:t>
            </a:r>
          </a:p>
          <a:p>
            <a:r>
              <a:rPr lang="en-US" dirty="0" smtClean="0"/>
              <a:t>What </a:t>
            </a:r>
            <a:r>
              <a:rPr lang="en-US" dirty="0"/>
              <a:t>number is 1 larger than [one of the numbers]?</a:t>
            </a:r>
          </a:p>
          <a:p>
            <a:r>
              <a:rPr lang="en-US" dirty="0" smtClean="0"/>
              <a:t> </a:t>
            </a:r>
            <a:r>
              <a:rPr lang="en-US" dirty="0"/>
              <a:t>What number is [say a decimal amount] smaller than [one of the numbers</a:t>
            </a:r>
            <a:r>
              <a:rPr lang="en-US" dirty="0" smtClean="0"/>
              <a:t>]? (</a:t>
            </a:r>
            <a:r>
              <a:rPr lang="en-US" dirty="0"/>
              <a:t>e.g., What number is 0.4 less than 3.2?</a:t>
            </a:r>
          </a:p>
          <a:p>
            <a:r>
              <a:rPr lang="en-US" dirty="0" smtClean="0"/>
              <a:t>Name </a:t>
            </a:r>
            <a:r>
              <a:rPr lang="en-US" dirty="0"/>
              <a:t>a number that is smaller than all three numbers.</a:t>
            </a:r>
          </a:p>
          <a:p>
            <a:r>
              <a:rPr lang="en-US" dirty="0" smtClean="0"/>
              <a:t> </a:t>
            </a:r>
            <a:r>
              <a:rPr lang="en-US" dirty="0"/>
              <a:t>Name 2 numbers that make these seem large.</a:t>
            </a:r>
          </a:p>
          <a:p>
            <a:r>
              <a:rPr lang="en-US" dirty="0" smtClean="0"/>
              <a:t>When </a:t>
            </a:r>
            <a:r>
              <a:rPr lang="en-US" dirty="0"/>
              <a:t>you saw [a number], how did you picture that amount in your head?</a:t>
            </a:r>
          </a:p>
        </p:txBody>
      </p:sp>
    </p:spTree>
    <p:extLst>
      <p:ext uri="{BB962C8B-B14F-4D97-AF65-F5344CB8AC3E}">
        <p14:creationId xmlns:p14="http://schemas.microsoft.com/office/powerpoint/2010/main" val="91620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4" t="27923" r="16714" b="10668"/>
          <a:stretch/>
        </p:blipFill>
        <p:spPr>
          <a:xfrm>
            <a:off x="365760" y="1483359"/>
            <a:ext cx="11226800" cy="5088496"/>
          </a:xfrm>
        </p:spPr>
      </p:pic>
    </p:spTree>
    <p:extLst>
      <p:ext uri="{BB962C8B-B14F-4D97-AF65-F5344CB8AC3E}">
        <p14:creationId xmlns:p14="http://schemas.microsoft.com/office/powerpoint/2010/main" val="334464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3" t="35797" r="59588" b="24743"/>
          <a:stretch/>
        </p:blipFill>
        <p:spPr>
          <a:xfrm>
            <a:off x="1869440" y="1700848"/>
            <a:ext cx="4968240" cy="491013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5" t="26577" r="19798" b="49539"/>
          <a:stretch/>
        </p:blipFill>
        <p:spPr>
          <a:xfrm>
            <a:off x="7396480" y="2296160"/>
            <a:ext cx="3372280" cy="33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77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6" t="16183" r="34502" b="44123"/>
          <a:stretch/>
        </p:blipFill>
        <p:spPr>
          <a:xfrm>
            <a:off x="2849880" y="2031999"/>
            <a:ext cx="6151880" cy="4488499"/>
          </a:xfrm>
        </p:spPr>
      </p:pic>
    </p:spTree>
    <p:extLst>
      <p:ext uri="{BB962C8B-B14F-4D97-AF65-F5344CB8AC3E}">
        <p14:creationId xmlns:p14="http://schemas.microsoft.com/office/powerpoint/2010/main" val="3617528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10% of 50</a:t>
            </a:r>
          </a:p>
          <a:p>
            <a:endParaRPr lang="en-US" dirty="0"/>
          </a:p>
          <a:p>
            <a:r>
              <a:rPr lang="en-US" dirty="0" smtClean="0"/>
              <a:t>20% of 250</a:t>
            </a:r>
          </a:p>
          <a:p>
            <a:endParaRPr lang="en-US" dirty="0"/>
          </a:p>
          <a:p>
            <a:r>
              <a:rPr lang="en-US" dirty="0" smtClean="0"/>
              <a:t>40% of 350</a:t>
            </a:r>
          </a:p>
          <a:p>
            <a:endParaRPr lang="en-US" dirty="0"/>
          </a:p>
          <a:p>
            <a:r>
              <a:rPr lang="en-US" dirty="0" smtClean="0"/>
              <a:t>90% of 900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8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Rearrange 2 segments to build a larger number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082800" y="4152583"/>
            <a:ext cx="744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4351" y="4152583"/>
            <a:ext cx="10160" cy="995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54351" y="2869248"/>
            <a:ext cx="20320" cy="103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025017" y="2811144"/>
            <a:ext cx="946149" cy="1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172714" y="2811144"/>
            <a:ext cx="14603" cy="1145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23360" y="2873376"/>
            <a:ext cx="10163" cy="1082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033523" y="2735582"/>
            <a:ext cx="1031240" cy="2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082800" y="5283200"/>
            <a:ext cx="981711" cy="8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033523" y="5486400"/>
            <a:ext cx="1139191" cy="37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071622" y="4152583"/>
            <a:ext cx="10163" cy="1082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205099" y="4108927"/>
            <a:ext cx="10163" cy="1082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039163" y="2629536"/>
            <a:ext cx="10163" cy="1082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182804" y="2629536"/>
            <a:ext cx="10163" cy="1082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182804" y="4065271"/>
            <a:ext cx="10163" cy="1082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6297934" y="3901440"/>
            <a:ext cx="840262" cy="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6096000" y="2544128"/>
            <a:ext cx="958217" cy="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799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Talks……………….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87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Fraction Talks……………….</a:t>
            </a:r>
            <a:endParaRPr lang="en-US" dirty="0">
              <a:latin typeface="Bauhaus 93" panose="04030905020B02020C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8" t="21221" r="71030" b="42719"/>
          <a:stretch/>
        </p:blipFill>
        <p:spPr>
          <a:xfrm rot="16200000">
            <a:off x="4498901" y="-1039422"/>
            <a:ext cx="2814321" cy="10135722"/>
          </a:xfrm>
        </p:spPr>
      </p:pic>
    </p:spTree>
    <p:extLst>
      <p:ext uri="{BB962C8B-B14F-4D97-AF65-F5344CB8AC3E}">
        <p14:creationId xmlns:p14="http://schemas.microsoft.com/office/powerpoint/2010/main" val="4261045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Fraction Talks……………….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06" y="-1197123"/>
            <a:ext cx="6696075" cy="6705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1352" y="5185311"/>
            <a:ext cx="7711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https://www.youtube.com/watch?v=Tpyg9Q9AjiQ&amp;feature=youtu.be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55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615440"/>
            <a:ext cx="11094720" cy="4937760"/>
          </a:xfrm>
        </p:spPr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Would you rather always be 10 minutes late or always be 20 minutes early?</a:t>
            </a:r>
          </a:p>
          <a:p>
            <a:r>
              <a:rPr lang="en-US" dirty="0" smtClean="0">
                <a:effectLst/>
              </a:rPr>
              <a:t>Would you rather lose all of your money and valuables or all of the pictures you have ever taken?</a:t>
            </a:r>
          </a:p>
          <a:p>
            <a:r>
              <a:rPr lang="en-US" dirty="0" smtClean="0">
                <a:effectLst/>
              </a:rPr>
              <a:t>Would you rather be able to see 10 minutes into your own future or 10 minutes into the future of anyone but yourself?</a:t>
            </a:r>
          </a:p>
          <a:p>
            <a:r>
              <a:rPr lang="en-US" dirty="0" smtClean="0">
                <a:effectLst/>
              </a:rPr>
              <a:t>Would you rather go to jail for 4 years for something you didn’t do or get away with something horrible you did but always live in fear of being caught?</a:t>
            </a:r>
          </a:p>
          <a:p>
            <a:r>
              <a:rPr lang="en-US" dirty="0" smtClean="0">
                <a:effectLst/>
              </a:rPr>
              <a:t>Would you rather be completely invisible for one day or be able to fly for one day?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4631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4"/>
          <a:stretch/>
        </p:blipFill>
        <p:spPr>
          <a:xfrm>
            <a:off x="1920240" y="1216025"/>
            <a:ext cx="7644393" cy="5499736"/>
          </a:xfrm>
        </p:spPr>
      </p:pic>
    </p:spTree>
    <p:extLst>
      <p:ext uri="{BB962C8B-B14F-4D97-AF65-F5344CB8AC3E}">
        <p14:creationId xmlns:p14="http://schemas.microsoft.com/office/powerpoint/2010/main" val="3531318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1881981"/>
            <a:ext cx="7543800" cy="4238625"/>
          </a:xfrm>
        </p:spPr>
      </p:pic>
    </p:spTree>
    <p:extLst>
      <p:ext uri="{BB962C8B-B14F-4D97-AF65-F5344CB8AC3E}">
        <p14:creationId xmlns:p14="http://schemas.microsoft.com/office/powerpoint/2010/main" val="1024414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941388"/>
                <a:ext cx="10515600" cy="5235575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Wait </a:t>
                </a:r>
                <a14:m>
                  <m:oMath xmlns=""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US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37−13×37 </m:t>
                    </m:r>
                  </m:oMath>
                </a14:m>
                <a:r>
                  <a:rPr lang="en-US" dirty="0" smtClean="0"/>
                  <a:t>seconds to talk to customer service OR have to walk up a flight of </a:t>
                </a:r>
                <a14:m>
                  <m:oMath xmlns=""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×64−8×64</m:t>
                    </m:r>
                  </m:oMath>
                </a14:m>
                <a:r>
                  <a:rPr lang="en-US" sz="4000" dirty="0" smtClean="0"/>
                  <a:t> </a:t>
                </a:r>
                <a:r>
                  <a:rPr lang="en-US" dirty="0" smtClean="0"/>
                  <a:t>stairs to talk to customer service ?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41388"/>
                <a:ext cx="10515600" cy="5235575"/>
              </a:xfrm>
              <a:blipFill rotWithShape="0"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2" descr="Image result for customer service wait time cartoon"/>
          <p:cNvSpPr>
            <a:spLocks noChangeAspect="1" noChangeArrowheads="1"/>
          </p:cNvSpPr>
          <p:nvPr/>
        </p:nvSpPr>
        <p:spPr bwMode="auto">
          <a:xfrm>
            <a:off x="63500" y="-715963"/>
            <a:ext cx="20193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customer service wait time cartoon"/>
          <p:cNvSpPr>
            <a:spLocks noChangeAspect="1" noChangeArrowheads="1"/>
          </p:cNvSpPr>
          <p:nvPr/>
        </p:nvSpPr>
        <p:spPr bwMode="auto">
          <a:xfrm>
            <a:off x="215900" y="-563563"/>
            <a:ext cx="20193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4" t="37459" r="52421" b="32786"/>
          <a:stretch/>
        </p:blipFill>
        <p:spPr>
          <a:xfrm>
            <a:off x="7051646" y="3101664"/>
            <a:ext cx="4105601" cy="307529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50" y="3587751"/>
            <a:ext cx="4712970" cy="251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05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0" b="3749"/>
          <a:stretch/>
        </p:blipFill>
        <p:spPr>
          <a:xfrm>
            <a:off x="2540000" y="1402079"/>
            <a:ext cx="6075780" cy="5405121"/>
          </a:xfrm>
        </p:spPr>
      </p:pic>
    </p:spTree>
    <p:extLst>
      <p:ext uri="{BB962C8B-B14F-4D97-AF65-F5344CB8AC3E}">
        <p14:creationId xmlns:p14="http://schemas.microsoft.com/office/powerpoint/2010/main" val="184757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>
              <a:latin typeface="Bauhaus 93" panose="04030905020B02020C02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20% of 250 apples with bruises or 40% of 150 with bruises?</a:t>
            </a:r>
            <a:endParaRPr lang="en-US" dirty="0"/>
          </a:p>
        </p:txBody>
      </p:sp>
      <p:sp>
        <p:nvSpPr>
          <p:cNvPr id="6" name="AutoShape 2" descr="Image result for apple bruise cartoon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70" y="2573654"/>
            <a:ext cx="4165854" cy="3471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66" y="2363890"/>
            <a:ext cx="4520934" cy="442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9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327" y="1825625"/>
            <a:ext cx="5799346" cy="4351338"/>
          </a:xfrm>
        </p:spPr>
      </p:pic>
    </p:spTree>
    <p:extLst>
      <p:ext uri="{BB962C8B-B14F-4D97-AF65-F5344CB8AC3E}">
        <p14:creationId xmlns:p14="http://schemas.microsoft.com/office/powerpoint/2010/main" val="3818918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6" name="Content Placeholder 5" descr="allCoin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>
            <a:fillRect/>
          </a:stretch>
        </p:blipFill>
        <p:spPr>
          <a:xfrm>
            <a:off x="1934578" y="2279305"/>
            <a:ext cx="9419221" cy="3897658"/>
          </a:xfrm>
        </p:spPr>
      </p:pic>
      <p:sp>
        <p:nvSpPr>
          <p:cNvPr id="7" name="TextBox 6"/>
          <p:cNvSpPr txBox="1"/>
          <p:nvPr/>
        </p:nvSpPr>
        <p:spPr>
          <a:xfrm>
            <a:off x="807064" y="1483774"/>
            <a:ext cx="6788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Have 10% of 5$ or 75% of 80 cents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94188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given 60% of 2 pizzas or 26% of 5 pizzas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477" y="1857520"/>
            <a:ext cx="3736236" cy="423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65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5" name="Content Placeholder 4" descr="Screen Shot 2019-02-20 at 9.41.45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75" r="-23175"/>
          <a:stretch>
            <a:fillRect/>
          </a:stretch>
        </p:blipFill>
        <p:spPr>
          <a:xfrm>
            <a:off x="2962676" y="2549706"/>
            <a:ext cx="8063236" cy="3336554"/>
          </a:xfrm>
        </p:spPr>
      </p:pic>
      <p:sp>
        <p:nvSpPr>
          <p:cNvPr id="6" name="TextBox 5"/>
          <p:cNvSpPr txBox="1"/>
          <p:nvPr/>
        </p:nvSpPr>
        <p:spPr>
          <a:xfrm>
            <a:off x="1198727" y="1816139"/>
            <a:ext cx="9321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bitten by 15% of 120 mosquitoes or 8% of 250 mosquitoes?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27719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857" y="353255"/>
            <a:ext cx="10515600" cy="1325563"/>
          </a:xfrm>
        </p:spPr>
        <p:txBody>
          <a:bodyPr/>
          <a:lstStyle/>
          <a:p>
            <a:r>
              <a:rPr lang="en-US" dirty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5749" y="2124762"/>
            <a:ext cx="977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Sit in a traffic jam for 33% of 2 hours or 44% of 1hr 40mins?</a:t>
            </a:r>
            <a:endParaRPr lang="en-US" sz="2800" dirty="0"/>
          </a:p>
        </p:txBody>
      </p:sp>
      <p:pic>
        <p:nvPicPr>
          <p:cNvPr id="8" name="Content Placeholder 7" descr="Screen Shot 2019-02-20 at 9.45.0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58" r="-24958"/>
          <a:stretch>
            <a:fillRect/>
          </a:stretch>
        </p:blipFill>
        <p:spPr>
          <a:xfrm>
            <a:off x="2332462" y="2766890"/>
            <a:ext cx="7132579" cy="2951449"/>
          </a:xfrm>
        </p:spPr>
      </p:pic>
    </p:spTree>
    <p:extLst>
      <p:ext uri="{BB962C8B-B14F-4D97-AF65-F5344CB8AC3E}">
        <p14:creationId xmlns:p14="http://schemas.microsoft.com/office/powerpoint/2010/main" val="1308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498" y="1825625"/>
            <a:ext cx="7677003" cy="4351338"/>
          </a:xfrm>
        </p:spPr>
      </p:pic>
    </p:spTree>
    <p:extLst>
      <p:ext uri="{BB962C8B-B14F-4D97-AF65-F5344CB8AC3E}">
        <p14:creationId xmlns:p14="http://schemas.microsoft.com/office/powerpoint/2010/main" val="1964282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046" y="1213773"/>
            <a:ext cx="7522473" cy="5644227"/>
          </a:xfrm>
        </p:spPr>
      </p:pic>
    </p:spTree>
    <p:extLst>
      <p:ext uri="{BB962C8B-B14F-4D97-AF65-F5344CB8AC3E}">
        <p14:creationId xmlns:p14="http://schemas.microsoft.com/office/powerpoint/2010/main" val="3777788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77" y="1825625"/>
            <a:ext cx="7761846" cy="4351338"/>
          </a:xfrm>
        </p:spPr>
      </p:pic>
    </p:spTree>
    <p:extLst>
      <p:ext uri="{BB962C8B-B14F-4D97-AF65-F5344CB8AC3E}">
        <p14:creationId xmlns:p14="http://schemas.microsoft.com/office/powerpoint/2010/main" val="152101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327" y="1825625"/>
            <a:ext cx="5799346" cy="4351338"/>
          </a:xfrm>
        </p:spPr>
      </p:pic>
    </p:spTree>
    <p:extLst>
      <p:ext uri="{BB962C8B-B14F-4D97-AF65-F5344CB8AC3E}">
        <p14:creationId xmlns:p14="http://schemas.microsoft.com/office/powerpoint/2010/main" val="2347552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02" y="1825625"/>
            <a:ext cx="7736796" cy="4351338"/>
          </a:xfrm>
        </p:spPr>
      </p:pic>
    </p:spTree>
    <p:extLst>
      <p:ext uri="{BB962C8B-B14F-4D97-AF65-F5344CB8AC3E}">
        <p14:creationId xmlns:p14="http://schemas.microsoft.com/office/powerpoint/2010/main" val="4229978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Would You Rather……….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09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https://www.youtube.com/watch?v=rsRjQDrDnY8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https://www.youtube.com/watch?v=MdHvH2noS8U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810" y="3010852"/>
            <a:ext cx="42291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64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others…………</a:t>
            </a:r>
            <a:endParaRPr lang="en-US" dirty="0">
              <a:latin typeface="Bauhaus 93" panose="04030905020B02020C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99" y="1825625"/>
            <a:ext cx="4370202" cy="4351338"/>
          </a:xfrm>
        </p:spPr>
      </p:pic>
    </p:spTree>
    <p:extLst>
      <p:ext uri="{BB962C8B-B14F-4D97-AF65-F5344CB8AC3E}">
        <p14:creationId xmlns:p14="http://schemas.microsoft.com/office/powerpoint/2010/main" val="474034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7246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498" y="1825625"/>
            <a:ext cx="4345004" cy="4351338"/>
          </a:xfrm>
        </p:spPr>
      </p:pic>
    </p:spTree>
    <p:extLst>
      <p:ext uri="{BB962C8B-B14F-4D97-AF65-F5344CB8AC3E}">
        <p14:creationId xmlns:p14="http://schemas.microsoft.com/office/powerpoint/2010/main" val="391640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88803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159" y="1825625"/>
            <a:ext cx="4357681" cy="4351338"/>
          </a:xfrm>
        </p:spPr>
      </p:pic>
    </p:spTree>
    <p:extLst>
      <p:ext uri="{BB962C8B-B14F-4D97-AF65-F5344CB8AC3E}">
        <p14:creationId xmlns:p14="http://schemas.microsoft.com/office/powerpoint/2010/main" val="2077817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498" y="1825625"/>
            <a:ext cx="4345004" cy="4351338"/>
          </a:xfrm>
        </p:spPr>
      </p:pic>
    </p:spTree>
    <p:extLst>
      <p:ext uri="{BB962C8B-B14F-4D97-AF65-F5344CB8AC3E}">
        <p14:creationId xmlns:p14="http://schemas.microsoft.com/office/powerpoint/2010/main" val="2887874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143" y="1825625"/>
            <a:ext cx="4647713" cy="4351338"/>
          </a:xfrm>
        </p:spPr>
      </p:pic>
    </p:spTree>
    <p:extLst>
      <p:ext uri="{BB962C8B-B14F-4D97-AF65-F5344CB8AC3E}">
        <p14:creationId xmlns:p14="http://schemas.microsoft.com/office/powerpoint/2010/main" val="4203847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683" y="1825625"/>
            <a:ext cx="4648634" cy="4351338"/>
          </a:xfrm>
        </p:spPr>
      </p:pic>
    </p:spTree>
    <p:extLst>
      <p:ext uri="{BB962C8B-B14F-4D97-AF65-F5344CB8AC3E}">
        <p14:creationId xmlns:p14="http://schemas.microsoft.com/office/powerpoint/2010/main" val="225097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812" y="1825625"/>
            <a:ext cx="4344375" cy="4351338"/>
          </a:xfrm>
        </p:spPr>
      </p:pic>
    </p:spTree>
    <p:extLst>
      <p:ext uri="{BB962C8B-B14F-4D97-AF65-F5344CB8AC3E}">
        <p14:creationId xmlns:p14="http://schemas.microsoft.com/office/powerpoint/2010/main" val="1113258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169" y="1825625"/>
            <a:ext cx="4357662" cy="4351338"/>
          </a:xfrm>
        </p:spPr>
      </p:pic>
    </p:spTree>
    <p:extLst>
      <p:ext uri="{BB962C8B-B14F-4D97-AF65-F5344CB8AC3E}">
        <p14:creationId xmlns:p14="http://schemas.microsoft.com/office/powerpoint/2010/main" val="3681848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96294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3870650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825" y="2091531"/>
            <a:ext cx="4324350" cy="3819525"/>
          </a:xfrm>
        </p:spPr>
      </p:pic>
    </p:spTree>
    <p:extLst>
      <p:ext uri="{BB962C8B-B14F-4D97-AF65-F5344CB8AC3E}">
        <p14:creationId xmlns:p14="http://schemas.microsoft.com/office/powerpoint/2010/main" val="2224595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693942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27" y="1825625"/>
            <a:ext cx="4410945" cy="4351338"/>
          </a:xfrm>
        </p:spPr>
      </p:pic>
    </p:spTree>
    <p:extLst>
      <p:ext uri="{BB962C8B-B14F-4D97-AF65-F5344CB8AC3E}">
        <p14:creationId xmlns:p14="http://schemas.microsoft.com/office/powerpoint/2010/main" val="2697797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934" y="1825625"/>
            <a:ext cx="4376131" cy="4351338"/>
          </a:xfrm>
        </p:spPr>
      </p:pic>
    </p:spTree>
    <p:extLst>
      <p:ext uri="{BB962C8B-B14F-4D97-AF65-F5344CB8AC3E}">
        <p14:creationId xmlns:p14="http://schemas.microsoft.com/office/powerpoint/2010/main" val="296019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181131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03" y="1825625"/>
            <a:ext cx="4344994" cy="4351338"/>
          </a:xfrm>
        </p:spPr>
      </p:pic>
    </p:spTree>
    <p:extLst>
      <p:ext uri="{BB962C8B-B14F-4D97-AF65-F5344CB8AC3E}">
        <p14:creationId xmlns:p14="http://schemas.microsoft.com/office/powerpoint/2010/main" val="168838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498" y="1825625"/>
            <a:ext cx="4345004" cy="4351338"/>
          </a:xfrm>
        </p:spPr>
      </p:pic>
    </p:spTree>
    <p:extLst>
      <p:ext uri="{BB962C8B-B14F-4D97-AF65-F5344CB8AC3E}">
        <p14:creationId xmlns:p14="http://schemas.microsoft.com/office/powerpoint/2010/main" val="307264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50" y="1929606"/>
            <a:ext cx="4305300" cy="4143375"/>
          </a:xfrm>
        </p:spPr>
      </p:pic>
    </p:spTree>
    <p:extLst>
      <p:ext uri="{BB962C8B-B14F-4D97-AF65-F5344CB8AC3E}">
        <p14:creationId xmlns:p14="http://schemas.microsoft.com/office/powerpoint/2010/main" val="327874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07434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60" y="1825625"/>
            <a:ext cx="4364079" cy="4351338"/>
          </a:xfrm>
        </p:spPr>
      </p:pic>
    </p:spTree>
    <p:extLst>
      <p:ext uri="{BB962C8B-B14F-4D97-AF65-F5344CB8AC3E}">
        <p14:creationId xmlns:p14="http://schemas.microsoft.com/office/powerpoint/2010/main" val="220515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24" y="1825625"/>
            <a:ext cx="4750151" cy="4351338"/>
          </a:xfrm>
        </p:spPr>
      </p:pic>
    </p:spTree>
    <p:extLst>
      <p:ext uri="{BB962C8B-B14F-4D97-AF65-F5344CB8AC3E}">
        <p14:creationId xmlns:p14="http://schemas.microsoft.com/office/powerpoint/2010/main" val="4143265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901" y="1825625"/>
            <a:ext cx="4332197" cy="4351338"/>
          </a:xfrm>
        </p:spPr>
      </p:pic>
    </p:spTree>
    <p:extLst>
      <p:ext uri="{BB962C8B-B14F-4D97-AF65-F5344CB8AC3E}">
        <p14:creationId xmlns:p14="http://schemas.microsoft.com/office/powerpoint/2010/main" val="331788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987" y="2305844"/>
            <a:ext cx="3248025" cy="3390900"/>
          </a:xfrm>
        </p:spPr>
      </p:pic>
    </p:spTree>
    <p:extLst>
      <p:ext uri="{BB962C8B-B14F-4D97-AF65-F5344CB8AC3E}">
        <p14:creationId xmlns:p14="http://schemas.microsoft.com/office/powerpoint/2010/main" val="211844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995" y="1825625"/>
            <a:ext cx="5652009" cy="4351338"/>
          </a:xfrm>
        </p:spPr>
      </p:pic>
    </p:spTree>
    <p:extLst>
      <p:ext uri="{BB962C8B-B14F-4D97-AF65-F5344CB8AC3E}">
        <p14:creationId xmlns:p14="http://schemas.microsoft.com/office/powerpoint/2010/main" val="3967511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00" y="1613694"/>
            <a:ext cx="4563269" cy="4563269"/>
          </a:xfrm>
        </p:spPr>
      </p:pic>
    </p:spTree>
    <p:extLst>
      <p:ext uri="{BB962C8B-B14F-4D97-AF65-F5344CB8AC3E}">
        <p14:creationId xmlns:p14="http://schemas.microsoft.com/office/powerpoint/2010/main" val="465608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Which one of these is not like the others……..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418" y="1825625"/>
            <a:ext cx="5645163" cy="4351338"/>
          </a:xfrm>
        </p:spPr>
      </p:pic>
    </p:spTree>
    <p:extLst>
      <p:ext uri="{BB962C8B-B14F-4D97-AF65-F5344CB8AC3E}">
        <p14:creationId xmlns:p14="http://schemas.microsoft.com/office/powerpoint/2010/main" val="118432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your lowball guess</a:t>
            </a:r>
          </a:p>
          <a:p>
            <a:r>
              <a:rPr lang="en-US" dirty="0" smtClean="0"/>
              <a:t>What is your highball guess</a:t>
            </a:r>
          </a:p>
          <a:p>
            <a:r>
              <a:rPr lang="en-US" dirty="0" smtClean="0"/>
              <a:t>Meet me in the middle?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228" y="2915603"/>
            <a:ext cx="5797973" cy="32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93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0" t="745" r="280" b="7329"/>
          <a:stretch/>
        </p:blipFill>
        <p:spPr>
          <a:xfrm>
            <a:off x="2519680" y="1327784"/>
            <a:ext cx="7757372" cy="5348285"/>
          </a:xfrm>
        </p:spPr>
      </p:pic>
    </p:spTree>
    <p:extLst>
      <p:ext uri="{BB962C8B-B14F-4D97-AF65-F5344CB8AC3E}">
        <p14:creationId xmlns:p14="http://schemas.microsoft.com/office/powerpoint/2010/main" val="2981907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0"/>
          <a:stretch/>
        </p:blipFill>
        <p:spPr>
          <a:xfrm>
            <a:off x="2621280" y="1467168"/>
            <a:ext cx="7195820" cy="4928776"/>
          </a:xfrm>
        </p:spPr>
      </p:pic>
    </p:spTree>
    <p:extLst>
      <p:ext uri="{BB962C8B-B14F-4D97-AF65-F5344CB8AC3E}">
        <p14:creationId xmlns:p14="http://schemas.microsoft.com/office/powerpoint/2010/main" val="2344978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7"/>
          <a:stretch/>
        </p:blipFill>
        <p:spPr>
          <a:xfrm>
            <a:off x="3078480" y="1564164"/>
            <a:ext cx="5529580" cy="3678396"/>
          </a:xfrm>
        </p:spPr>
      </p:pic>
    </p:spTree>
    <p:extLst>
      <p:ext uri="{BB962C8B-B14F-4D97-AF65-F5344CB8AC3E}">
        <p14:creationId xmlns:p14="http://schemas.microsoft.com/office/powerpoint/2010/main" val="242145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0" y="559957"/>
            <a:ext cx="4531360" cy="5971686"/>
          </a:xfrm>
        </p:spPr>
      </p:pic>
      <p:sp>
        <p:nvSpPr>
          <p:cNvPr id="5" name="TextBox 4"/>
          <p:cNvSpPr txBox="1"/>
          <p:nvPr/>
        </p:nvSpPr>
        <p:spPr>
          <a:xfrm>
            <a:off x="1188720" y="2407920"/>
            <a:ext cx="361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Marilyne</a:t>
            </a:r>
            <a:r>
              <a:rPr lang="en-US" dirty="0" smtClean="0"/>
              <a:t> is 94 cm</a:t>
            </a:r>
          </a:p>
          <a:p>
            <a:r>
              <a:rPr lang="en-US" dirty="0" smtClean="0"/>
              <a:t>How tall is………..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49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098" name="Picture 2" descr="Pic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460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82" y="171700"/>
            <a:ext cx="6197518" cy="6176860"/>
          </a:xfrm>
        </p:spPr>
      </p:pic>
      <p:sp>
        <p:nvSpPr>
          <p:cNvPr id="5" name="TextBox 4"/>
          <p:cNvSpPr txBox="1"/>
          <p:nvPr/>
        </p:nvSpPr>
        <p:spPr>
          <a:xfrm>
            <a:off x="365760" y="2336800"/>
            <a:ext cx="45619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If (</a:t>
            </a:r>
            <a:r>
              <a:rPr lang="en-US" sz="2800" dirty="0" err="1" smtClean="0"/>
              <a:t>x,y</a:t>
            </a:r>
            <a:r>
              <a:rPr lang="en-US" sz="2800" dirty="0" smtClean="0"/>
              <a:t>) is (8, 8) what would the opposite point be that is located on the circle?</a:t>
            </a:r>
          </a:p>
          <a:p>
            <a:endParaRPr lang="en-US" sz="2800" dirty="0"/>
          </a:p>
          <a:p>
            <a:r>
              <a:rPr lang="en-US" sz="2800" dirty="0" smtClean="0"/>
              <a:t>If the arc from the x-axis to point (</a:t>
            </a:r>
            <a:r>
              <a:rPr lang="en-US" sz="2800" dirty="0" err="1" smtClean="0"/>
              <a:t>x,y</a:t>
            </a:r>
            <a:r>
              <a:rPr lang="en-US" sz="2800" dirty="0" smtClean="0"/>
              <a:t>) is 12cm, what is the length of the arc from (</a:t>
            </a:r>
            <a:r>
              <a:rPr lang="en-US" sz="2800" dirty="0" err="1" smtClean="0"/>
              <a:t>x,y</a:t>
            </a:r>
            <a:r>
              <a:rPr lang="en-US" sz="2800" dirty="0" smtClean="0"/>
              <a:t>) to the –r on the x-axis?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2809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65125"/>
            <a:ext cx="5925025" cy="5925025"/>
          </a:xfrm>
        </p:spPr>
      </p:pic>
      <p:sp>
        <p:nvSpPr>
          <p:cNvPr id="5" name="TextBox 4"/>
          <p:cNvSpPr txBox="1"/>
          <p:nvPr/>
        </p:nvSpPr>
        <p:spPr>
          <a:xfrm>
            <a:off x="365760" y="2336800"/>
            <a:ext cx="45619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If one of the points is located at (12,25), where are the other points?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009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80" y="1776112"/>
            <a:ext cx="6784860" cy="4655168"/>
          </a:xfrm>
        </p:spPr>
      </p:pic>
      <p:sp>
        <p:nvSpPr>
          <p:cNvPr id="5" name="TextBox 4"/>
          <p:cNvSpPr txBox="1"/>
          <p:nvPr/>
        </p:nvSpPr>
        <p:spPr>
          <a:xfrm>
            <a:off x="223521" y="2611120"/>
            <a:ext cx="385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the shaded area under the red line?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846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332262"/>
            <a:ext cx="4813300" cy="4885500"/>
          </a:xfrm>
        </p:spPr>
      </p:pic>
      <p:sp>
        <p:nvSpPr>
          <p:cNvPr id="5" name="TextBox 4"/>
          <p:cNvSpPr txBox="1"/>
          <p:nvPr/>
        </p:nvSpPr>
        <p:spPr>
          <a:xfrm>
            <a:off x="1016001" y="2560320"/>
            <a:ext cx="4734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and C are both 10.  What is the area showing that needs to be covered in siding?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76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84" y="2095858"/>
            <a:ext cx="6345555" cy="4082534"/>
          </a:xfrm>
        </p:spPr>
      </p:pic>
      <p:sp>
        <p:nvSpPr>
          <p:cNvPr id="5" name="TextBox 4"/>
          <p:cNvSpPr txBox="1"/>
          <p:nvPr/>
        </p:nvSpPr>
        <p:spPr>
          <a:xfrm>
            <a:off x="1046480" y="2095858"/>
            <a:ext cx="4389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many people are over 35?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people go to school?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people have cell phones?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15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By my GUESS…..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74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>
              <a:latin typeface="Bauhaus 93" panose="04030905020B02020C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a set of related math problems, crafted to support students to construct big ideas about mathematics and build their own strategies</a:t>
            </a:r>
          </a:p>
          <a:p>
            <a:r>
              <a:rPr lang="en-US" b="1" dirty="0" smtClean="0"/>
              <a:t>A Number </a:t>
            </a:r>
            <a:r>
              <a:rPr lang="en-US" b="1" dirty="0"/>
              <a:t>String </a:t>
            </a:r>
            <a:r>
              <a:rPr lang="en-US" b="1" dirty="0" smtClean="0"/>
              <a:t>is </a:t>
            </a:r>
            <a:r>
              <a:rPr lang="en-US" b="1" dirty="0"/>
              <a:t>a way to help develop strategies whereas a Number Talk is to talk about the different strategies </a:t>
            </a:r>
            <a:r>
              <a:rPr lang="en-US" b="1" dirty="0" smtClean="0"/>
              <a:t>students </a:t>
            </a:r>
            <a:r>
              <a:rPr lang="en-US" b="1" dirty="0"/>
              <a:t>have for that one problem, how they connect together, how they’re alike, and how they are different.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1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dirty="0" smtClean="0">
                <a:effectLst/>
              </a:rPr>
              <a:t>At the core sampling site, I noticed that there was a geologist with a corer that was half in the water and half out of the water. The part that I could see in the air was 2 feet long. How long was the corer?</a:t>
            </a:r>
          </a:p>
          <a:p>
            <a:r>
              <a:rPr lang="en-US" b="1" i="1" dirty="0" smtClean="0">
                <a:effectLst/>
              </a:rPr>
              <a:t>I got to the core sampling site, I noticed that there was a corer that was ⅓ in the air, 1/3 in the water, and the rest was in the mud. I was told that the part in the mud was 2 1/3 </a:t>
            </a:r>
            <a:r>
              <a:rPr lang="en-US" b="1" i="1" dirty="0" err="1" smtClean="0">
                <a:effectLst/>
              </a:rPr>
              <a:t>ft</a:t>
            </a:r>
            <a:r>
              <a:rPr lang="en-US" b="1" i="1" dirty="0" smtClean="0">
                <a:effectLst/>
              </a:rPr>
              <a:t> long. How long was the corer?</a:t>
            </a:r>
          </a:p>
          <a:p>
            <a:r>
              <a:rPr lang="en-US" b="1" i="1" dirty="0" smtClean="0">
                <a:effectLst/>
              </a:rPr>
              <a:t>The best core sample was about to happen. I could tell by the corer they were using. The corer had 3 </a:t>
            </a:r>
            <a:r>
              <a:rPr lang="en-US" b="1" i="1" dirty="0" err="1" smtClean="0">
                <a:effectLst/>
              </a:rPr>
              <a:t>ft</a:t>
            </a:r>
            <a:r>
              <a:rPr lang="en-US" b="1" i="1" dirty="0" smtClean="0">
                <a:effectLst/>
              </a:rPr>
              <a:t> out of the water. I was told that 1/2 of the corer was in the water and ⅓ of the corer was in the mud. How long was the pole?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468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46" y="1825625"/>
            <a:ext cx="6343708" cy="4351338"/>
          </a:xfrm>
        </p:spPr>
      </p:pic>
    </p:spTree>
    <p:extLst>
      <p:ext uri="{BB962C8B-B14F-4D97-AF65-F5344CB8AC3E}">
        <p14:creationId xmlns:p14="http://schemas.microsoft.com/office/powerpoint/2010/main" val="203030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Strings……………….</a:t>
            </a:r>
            <a:r>
              <a:rPr lang="en-US" dirty="0" smtClean="0"/>
              <a:t>Prime climb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1690688"/>
            <a:ext cx="4409440" cy="240778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133" y="4215974"/>
            <a:ext cx="4189307" cy="2529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40" y="4492650"/>
            <a:ext cx="4047600" cy="22531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9" t="20113" r="18687" b="15419"/>
          <a:stretch/>
        </p:blipFill>
        <p:spPr>
          <a:xfrm>
            <a:off x="6096000" y="1690688"/>
            <a:ext cx="4155440" cy="237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88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effectLst/>
              </a:rPr>
              <a:t>32 ÷ 4</a:t>
            </a:r>
          </a:p>
          <a:p>
            <a:endParaRPr lang="en-US" b="1" dirty="0" smtClean="0">
              <a:effectLst/>
            </a:endParaRPr>
          </a:p>
          <a:p>
            <a:r>
              <a:rPr lang="en-US" b="1" dirty="0" smtClean="0">
                <a:effectLst/>
              </a:rPr>
              <a:t>320 ÷ 40</a:t>
            </a:r>
          </a:p>
          <a:p>
            <a:endParaRPr lang="en-US" b="1" dirty="0" smtClean="0">
              <a:effectLst/>
            </a:endParaRPr>
          </a:p>
          <a:p>
            <a:r>
              <a:rPr lang="en-US" b="1" dirty="0" smtClean="0">
                <a:effectLst/>
              </a:rPr>
              <a:t>3200 ÷ 400</a:t>
            </a:r>
          </a:p>
          <a:p>
            <a:endParaRPr lang="en-US" b="1" dirty="0" smtClean="0">
              <a:effectLst/>
            </a:endParaRPr>
          </a:p>
          <a:p>
            <a:r>
              <a:rPr lang="en-US" b="1" dirty="0" smtClean="0">
                <a:effectLst/>
              </a:rPr>
              <a:t>3.2 ÷ .4</a:t>
            </a:r>
          </a:p>
          <a:p>
            <a:endParaRPr lang="en-US" b="1" dirty="0" smtClean="0">
              <a:effectLst/>
            </a:endParaRPr>
          </a:p>
          <a:p>
            <a:r>
              <a:rPr lang="en-US" b="1" dirty="0" smtClean="0">
                <a:effectLst/>
              </a:rPr>
              <a:t>5.6 ÷ .8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186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13.2 ÷ 1.1</a:t>
            </a:r>
          </a:p>
          <a:p>
            <a:r>
              <a:rPr lang="en-US" b="1" dirty="0" smtClean="0">
                <a:effectLst/>
              </a:rPr>
              <a:t>3.6 ÷ 1.8</a:t>
            </a:r>
          </a:p>
          <a:p>
            <a:r>
              <a:rPr lang="en-US" b="1" dirty="0" smtClean="0">
                <a:effectLst/>
              </a:rPr>
              <a:t>7.2 ÷ 4.5</a:t>
            </a:r>
          </a:p>
          <a:p>
            <a:r>
              <a:rPr lang="en-US" b="1" dirty="0" smtClean="0">
                <a:effectLst/>
              </a:rPr>
              <a:t>245 ÷ 3.5</a:t>
            </a:r>
          </a:p>
          <a:p>
            <a:r>
              <a:rPr lang="en-US" b="1" dirty="0" smtClean="0">
                <a:effectLst/>
              </a:rPr>
              <a:t>32 ÷ .25</a:t>
            </a:r>
          </a:p>
          <a:p>
            <a:r>
              <a:rPr lang="en-US" b="1" dirty="0" smtClean="0">
                <a:effectLst/>
              </a:rPr>
              <a:t>3600 ÷ 1.4</a:t>
            </a:r>
          </a:p>
          <a:p>
            <a:r>
              <a:rPr lang="en-US" b="1" dirty="0" smtClean="0">
                <a:effectLst/>
              </a:rPr>
              <a:t>108 ÷ 2.4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79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TELL a STORY</a:t>
            </a:r>
          </a:p>
          <a:p>
            <a:r>
              <a:rPr lang="en-US" dirty="0" smtClean="0"/>
              <a:t>Draw number and teacher labels 0 miles on left side and 24 miles on right side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1/2 of 24 (“tell the story, we stopped half way through the bike ride to get ice cream”)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1/4 of 24 (“Oh, I forgot, we also stopped one fourth of the way to drink some water”)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3/4 of 24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1/8 of 24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3/8 of 24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7/8 of 24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5/8 of 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20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2n = 20</a:t>
            </a:r>
          </a:p>
          <a:p>
            <a:r>
              <a:rPr lang="en-US" dirty="0"/>
              <a:t>2n + 4 = 20</a:t>
            </a:r>
          </a:p>
          <a:p>
            <a:r>
              <a:rPr lang="en-US" dirty="0"/>
              <a:t>2n + 10 = 20</a:t>
            </a:r>
          </a:p>
          <a:p>
            <a:r>
              <a:rPr lang="en-US" dirty="0"/>
              <a:t>2n + 1 = 20</a:t>
            </a:r>
          </a:p>
          <a:p>
            <a:r>
              <a:rPr lang="en-US" dirty="0"/>
              <a:t>2n - 2 = 20</a:t>
            </a:r>
          </a:p>
          <a:p>
            <a:r>
              <a:rPr lang="en-US" dirty="0"/>
              <a:t>2n - 5 = 20</a:t>
            </a:r>
          </a:p>
        </p:txBody>
      </p:sp>
    </p:spTree>
    <p:extLst>
      <p:ext uri="{BB962C8B-B14F-4D97-AF65-F5344CB8AC3E}">
        <p14:creationId xmlns:p14="http://schemas.microsoft.com/office/powerpoint/2010/main" val="2704074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49 + 28</a:t>
            </a:r>
          </a:p>
          <a:p>
            <a:r>
              <a:rPr lang="pt-BR" dirty="0" smtClean="0"/>
              <a:t>7x7 + 4x7</a:t>
            </a:r>
          </a:p>
          <a:p>
            <a:r>
              <a:rPr lang="pt-BR" dirty="0" smtClean="0"/>
              <a:t>77 + 63</a:t>
            </a:r>
          </a:p>
          <a:p>
            <a:r>
              <a:rPr lang="pt-BR" dirty="0" smtClean="0"/>
              <a:t>11x7 + 9x7</a:t>
            </a:r>
          </a:p>
          <a:p>
            <a:r>
              <a:rPr lang="pt-BR" dirty="0" smtClean="0"/>
              <a:t>56 + 24</a:t>
            </a:r>
          </a:p>
          <a:p>
            <a:r>
              <a:rPr lang="pt-BR" dirty="0" smtClean="0"/>
              <a:t>7x8 + 3x8</a:t>
            </a:r>
          </a:p>
          <a:p>
            <a:r>
              <a:rPr lang="pt-BR" dirty="0" smtClean="0"/>
              <a:t>88 + 72</a:t>
            </a:r>
          </a:p>
          <a:p>
            <a:r>
              <a:rPr lang="pt-BR" dirty="0" smtClean="0"/>
              <a:t>11a + 9a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2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uhaus 93" panose="04030905020B02020C02" pitchFamily="82" charset="0"/>
              </a:rPr>
              <a:t>Number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x(x + 4) = 5</a:t>
            </a:r>
          </a:p>
          <a:p>
            <a:endParaRPr lang="en-US" dirty="0" smtClean="0"/>
          </a:p>
          <a:p>
            <a:r>
              <a:rPr lang="en-US" dirty="0" smtClean="0"/>
              <a:t>x(x – 1) = 12</a:t>
            </a:r>
          </a:p>
          <a:p>
            <a:endParaRPr lang="en-US" dirty="0" smtClean="0"/>
          </a:p>
          <a:p>
            <a:r>
              <a:rPr lang="en-US" dirty="0" smtClean="0"/>
              <a:t>x(x – 2) – 8 = 0</a:t>
            </a:r>
          </a:p>
          <a:p>
            <a:endParaRPr lang="en-US" dirty="0" smtClean="0"/>
          </a:p>
          <a:p>
            <a:r>
              <a:rPr lang="en-US" dirty="0" smtClean="0"/>
              <a:t>x² + 2x = 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5843</TotalTime>
  <Words>2621</Words>
  <Application>Microsoft Macintosh PowerPoint</Application>
  <PresentationFormat>Custom</PresentationFormat>
  <Paragraphs>324</Paragraphs>
  <Slides>102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3" baseType="lpstr">
      <vt:lpstr>Office Theme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Talks………………..</vt:lpstr>
      <vt:lpstr>Number Talks……………….</vt:lpstr>
      <vt:lpstr>Fraction Talks……………….</vt:lpstr>
      <vt:lpstr>Fraction Talks……………….</vt:lpstr>
      <vt:lpstr>PowerPoint Presentation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Would You Rather……….</vt:lpstr>
      <vt:lpstr>Which one of these is not like the others……..</vt:lpstr>
      <vt:lpstr>Which one of these is not like the others…………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Which one of these is not like the others……..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By my GUESS…..</vt:lpstr>
      <vt:lpstr>Number Strings</vt:lpstr>
      <vt:lpstr>Number Strings</vt:lpstr>
      <vt:lpstr>Number Strings</vt:lpstr>
      <vt:lpstr>Number Strings……………….Prime climb</vt:lpstr>
      <vt:lpstr>Number Strings</vt:lpstr>
      <vt:lpstr>Number Strings</vt:lpstr>
      <vt:lpstr>Number Strings</vt:lpstr>
      <vt:lpstr>Number Strings</vt:lpstr>
      <vt:lpstr>Number Strings</vt:lpstr>
      <vt:lpstr>Number Strings</vt:lpstr>
    </vt:vector>
  </TitlesOfParts>
  <Company>Lester B Pearson School Board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L Cameron</dc:creator>
  <cp:lastModifiedBy>Jeremy Cameron</cp:lastModifiedBy>
  <cp:revision>51</cp:revision>
  <cp:lastPrinted>2019-02-07T18:23:41Z</cp:lastPrinted>
  <dcterms:created xsi:type="dcterms:W3CDTF">2019-02-06T19:19:19Z</dcterms:created>
  <dcterms:modified xsi:type="dcterms:W3CDTF">2019-02-20T17:56:48Z</dcterms:modified>
</cp:coreProperties>
</file>